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64" r:id="rId3"/>
    <p:sldId id="265" r:id="rId4"/>
    <p:sldId id="297" r:id="rId5"/>
    <p:sldId id="272" r:id="rId6"/>
    <p:sldId id="276" r:id="rId7"/>
    <p:sldId id="268" r:id="rId8"/>
    <p:sldId id="269" r:id="rId9"/>
    <p:sldId id="280" r:id="rId10"/>
    <p:sldId id="284" r:id="rId11"/>
    <p:sldId id="286" r:id="rId12"/>
    <p:sldId id="288" r:id="rId13"/>
    <p:sldId id="291" r:id="rId14"/>
    <p:sldId id="296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4A283-85E2-49F4-A822-948755EBD29C}">
  <a:tblStyle styleId="{56C4A283-85E2-49F4-A822-948755EBD29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/>
    <p:restoredTop sz="84139"/>
  </p:normalViewPr>
  <p:slideViewPr>
    <p:cSldViewPr snapToGrid="0" snapToObjects="1">
      <p:cViewPr>
        <p:scale>
          <a:sx n="91" d="100"/>
          <a:sy n="91" d="100"/>
        </p:scale>
        <p:origin x="1912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09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4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Sat and Sun, many pickups and tips occur in 0-2 time period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(0:00-2:00AM)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due to nightlife in NYC 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weekdays, many pickups and tips occur in 6-10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(6:00-10:00 AM)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and 18-20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due to rush hour 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Thursday, tips occur the most during 20-22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(8:00-10:00 PM)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marL="457200" lvl="0" indent="-41910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Friday, pickups occur the most during 18-20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  <a:endParaRPr lang="en-US" sz="1100" dirty="0" smtClean="0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Customers tend to pay more tips on Thursday night around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10:00 - 12:00 PM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The total fare amounts are greater on </a:t>
            </a:r>
            <a:r>
              <a:rPr lang="en" sz="1100" dirty="0" smtClean="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than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Thursday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because of more taxi rides on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 outliers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00000000-1234-1234-1234-123412341234}" type="slidenum">
              <a:rPr lang="en" sz="1000" smtClean="0"/>
              <a:pPr algn="r"/>
              <a:t>‹#›</a:t>
            </a:fld>
            <a:endParaRPr lang="en" sz="10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s3.amazonaws.com/nyc-tlc/trip+dat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gi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592166"/>
            <a:ext cx="9144000" cy="6265834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17083"/>
            <a:ext cx="9144000" cy="6840917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-2657875" y="2092133"/>
            <a:ext cx="9144000" cy="266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0" u="sng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NYC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TAXI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842900" y="5989333"/>
            <a:ext cx="6342600" cy="5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Zheng Chai, </a:t>
            </a:r>
            <a:r>
              <a:rPr lang="en" dirty="0" smtClean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Yuan-Yao </a:t>
            </a:r>
            <a:r>
              <a:rPr lang="en" dirty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Chang, Michael Chon, Chong Zhang</a:t>
            </a:r>
          </a:p>
        </p:txBody>
      </p:sp>
      <p:sp>
        <p:nvSpPr>
          <p:cNvPr id="180" name="Shape 180"/>
          <p:cNvSpPr/>
          <p:nvPr/>
        </p:nvSpPr>
        <p:spPr>
          <a:xfrm>
            <a:off x="547025" y="799333"/>
            <a:ext cx="2774100" cy="5293500"/>
          </a:xfrm>
          <a:prstGeom prst="frame">
            <a:avLst>
              <a:gd name="adj1" fmla="val 2221"/>
            </a:avLst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81" name="Shape 181"/>
          <p:cNvSpPr txBox="1"/>
          <p:nvPr/>
        </p:nvSpPr>
        <p:spPr>
          <a:xfrm>
            <a:off x="2726100" y="5723133"/>
            <a:ext cx="7491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B7B7B7"/>
                </a:solidFill>
                <a:latin typeface="Impact"/>
                <a:ea typeface="Impact"/>
                <a:cs typeface="Impact"/>
                <a:sym typeface="Impact"/>
              </a:rPr>
              <a:t>ZYMIC</a:t>
            </a:r>
          </a:p>
        </p:txBody>
      </p:sp>
      <p:sp>
        <p:nvSpPr>
          <p:cNvPr id="2" name="Rectangle 1"/>
          <p:cNvSpPr/>
          <p:nvPr/>
        </p:nvSpPr>
        <p:spPr>
          <a:xfrm>
            <a:off x="3842900" y="968748"/>
            <a:ext cx="5203799" cy="181588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are trying to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find strategies </a:t>
            </a:r>
          </a:p>
          <a:p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-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to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help out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A609"/>
                </a:solidFill>
              </a:rPr>
              <a:t>NYC yellow cab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drivers to make more profits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1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 descr="Heatma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90" y="415519"/>
            <a:ext cx="740664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795590" y="250178"/>
            <a:ext cx="7673100" cy="66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</a:t>
            </a:r>
            <a:r>
              <a:rPr lang="en-US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" b="1" dirty="0" err="1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</a:t>
            </a:r>
            <a:r>
              <a:rPr lang="en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on Friday</a:t>
            </a:r>
          </a:p>
        </p:txBody>
      </p:sp>
      <p:pic>
        <p:nvPicPr>
          <p:cNvPr id="417" name="Shape 417" descr="HeatMap_zoo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90" y="3639946"/>
            <a:ext cx="740664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795590" y="3639946"/>
            <a:ext cx="6536400" cy="387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Closer Look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22830" y="1"/>
            <a:ext cx="1543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Jan- June</a:t>
            </a:r>
            <a:endParaRPr lang="en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Why Random Forest?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311700" y="1264375"/>
            <a:ext cx="8520600" cy="25476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>
                <a:solidFill>
                  <a:srgbClr val="FFFFFF"/>
                </a:solidFill>
              </a:rPr>
              <a:t>According to Wikipedia, it is one of the most accurate learning </a:t>
            </a:r>
            <a:r>
              <a:rPr lang="en" dirty="0" smtClean="0">
                <a:solidFill>
                  <a:srgbClr val="FFFFFF"/>
                </a:solidFill>
              </a:rPr>
              <a:t>algorithms.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 smtClean="0">
                <a:solidFill>
                  <a:srgbClr val="FFFFFF"/>
                </a:solidFill>
              </a:rPr>
              <a:t>Random </a:t>
            </a:r>
            <a:r>
              <a:rPr lang="en" dirty="0">
                <a:solidFill>
                  <a:srgbClr val="FFFFFF"/>
                </a:solidFill>
              </a:rPr>
              <a:t>Forest Algorithm fully utilizes the datasets, and it estimates what variables are important in the </a:t>
            </a:r>
            <a:r>
              <a:rPr lang="en" dirty="0" smtClean="0">
                <a:solidFill>
                  <a:srgbClr val="FFFFFF"/>
                </a:solidFill>
              </a:rPr>
              <a:t>classification.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 smtClean="0">
                <a:solidFill>
                  <a:srgbClr val="FFFFFF"/>
                </a:solidFill>
              </a:rPr>
              <a:t>Our </a:t>
            </a:r>
            <a:r>
              <a:rPr lang="en" dirty="0">
                <a:solidFill>
                  <a:srgbClr val="FFFFFF"/>
                </a:solidFill>
              </a:rPr>
              <a:t>Random Forest Model has a training accuracy of </a:t>
            </a:r>
            <a:r>
              <a:rPr lang="en" dirty="0">
                <a:solidFill>
                  <a:srgbClr val="FFC000"/>
                </a:solidFill>
              </a:rPr>
              <a:t>0.9918</a:t>
            </a:r>
            <a:r>
              <a:rPr lang="en" dirty="0">
                <a:solidFill>
                  <a:srgbClr val="FFFFFF"/>
                </a:solidFill>
              </a:rPr>
              <a:t>, and a test accuracy of </a:t>
            </a:r>
            <a:r>
              <a:rPr lang="en" dirty="0">
                <a:solidFill>
                  <a:srgbClr val="FFC000"/>
                </a:solidFill>
              </a:rPr>
              <a:t>0.9382</a:t>
            </a:r>
            <a:r>
              <a:rPr lang="en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5" y="3642360"/>
            <a:ext cx="68580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predictHeatma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05" y="334472"/>
            <a:ext cx="7408070" cy="2927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29205" y="193795"/>
            <a:ext cx="7041000" cy="62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 map on predicted Friday pick-up by every 4 hour</a:t>
            </a: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pic>
        <p:nvPicPr>
          <p:cNvPr id="447" name="Shape 447" descr="predict_frida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05" y="3735299"/>
            <a:ext cx="7408071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729205" y="3582607"/>
            <a:ext cx="7130701" cy="3848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 map on the entire predicted Friday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Shape 432"/>
          <p:cNvSpPr txBox="1">
            <a:spLocks/>
          </p:cNvSpPr>
          <p:nvPr/>
        </p:nvSpPr>
        <p:spPr>
          <a:xfrm>
            <a:off x="226207" y="318989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What if we </a:t>
            </a:r>
            <a:r>
              <a:rPr lang="en-US" b="1" dirty="0">
                <a:latin typeface="+mj-lt"/>
                <a:ea typeface="Roboto Slab"/>
                <a:cs typeface="Roboto Slab"/>
                <a:sym typeface="Roboto Slab"/>
              </a:rPr>
              <a:t>e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xpand the prediction to whole week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?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Shape 468"/>
          <p:cNvGraphicFramePr/>
          <p:nvPr>
            <p:extLst>
              <p:ext uri="{D42A27DB-BD31-4B8C-83A1-F6EECF244321}">
                <p14:modId xmlns:p14="http://schemas.microsoft.com/office/powerpoint/2010/main" val="725883546"/>
              </p:ext>
            </p:extLst>
          </p:nvPr>
        </p:nvGraphicFramePr>
        <p:xfrm>
          <a:off x="1871003" y="956185"/>
          <a:ext cx="6167037" cy="1402020"/>
        </p:xfrm>
        <a:graphic>
          <a:graphicData uri="http://schemas.openxmlformats.org/drawingml/2006/table">
            <a:tbl>
              <a:tblPr>
                <a:noFill/>
                <a:tableStyleId>{56C4A283-85E2-49F4-A822-948755EBD29C}</a:tableStyleId>
              </a:tblPr>
              <a:tblGrid>
                <a:gridCol w="2055679"/>
                <a:gridCol w="2055679"/>
                <a:gridCol w="2055679"/>
              </a:tblGrid>
              <a:tr h="465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L="91425" marR="91425" marT="91425" marB="91425"/>
                </a:tc>
              </a:tr>
              <a:tr h="57611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10:00 AM - 12:00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</a:t>
                      </a:r>
                      <a:endParaRPr lang="en" sz="2000" dirty="0">
                        <a:solidFill>
                          <a:schemeClr val="dk1"/>
                        </a:solidFill>
                        <a:latin typeface="+mj-lt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10:00 AM - 2:00 AM (SAT)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2:00 PM - 12:00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</a:t>
                      </a:r>
                      <a:endParaRPr lang="en" sz="2000" dirty="0">
                        <a:solidFill>
                          <a:schemeClr val="dk1"/>
                        </a:solidFill>
                        <a:latin typeface="+mj-lt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70" name="Shape 470"/>
          <p:cNvGraphicFramePr/>
          <p:nvPr>
            <p:extLst>
              <p:ext uri="{D42A27DB-BD31-4B8C-83A1-F6EECF244321}">
                <p14:modId xmlns:p14="http://schemas.microsoft.com/office/powerpoint/2010/main" val="1081433795"/>
              </p:ext>
            </p:extLst>
          </p:nvPr>
        </p:nvGraphicFramePr>
        <p:xfrm>
          <a:off x="1871002" y="2566464"/>
          <a:ext cx="6167037" cy="2011620"/>
        </p:xfrm>
        <a:graphic>
          <a:graphicData uri="http://schemas.openxmlformats.org/drawingml/2006/table">
            <a:tbl>
              <a:tblPr>
                <a:noFill/>
                <a:tableStyleId>{56C4A283-85E2-49F4-A822-948755EBD29C}</a:tableStyleId>
              </a:tblPr>
              <a:tblGrid>
                <a:gridCol w="2055679"/>
                <a:gridCol w="2055679"/>
                <a:gridCol w="2055679"/>
              </a:tblGrid>
              <a:tr h="56021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L="91425" marR="91425" marT="91425" marB="91425"/>
                </a:tc>
              </a:tr>
              <a:tr h="128853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Feb - March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May - June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Dec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 Mar - Apr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Mar - Apr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77516" y="213823"/>
            <a:ext cx="7928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Conclusion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271" y="890790"/>
            <a:ext cx="75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+mj-lt"/>
              </a:rPr>
              <a:t>1.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7788" y="2440932"/>
            <a:ext cx="605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2.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05852" y="4786343"/>
            <a:ext cx="748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3.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068900" y="4786343"/>
            <a:ext cx="69832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The top five pick up locations </a:t>
            </a:r>
            <a:r>
              <a:rPr lang="en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are: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endParaRPr lang="en-US" sz="2000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lvl="0"/>
            <a:r>
              <a:rPr lang="en-US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1)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Upper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Side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South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2)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Midtown Center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3)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Penn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Station/Madison </a:t>
            </a:r>
            <a:r>
              <a:rPr lang="en" sz="2000" dirty="0" err="1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Sq</a:t>
            </a:r>
            <a:r>
              <a:rPr lang="en-US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</a:t>
            </a:r>
            <a:r>
              <a:rPr lang="en-US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are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 West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4)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Upper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Side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North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5)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Midtown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</a:t>
            </a:r>
            <a:endParaRPr lang="en-US" sz="20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305852" y="5941804"/>
            <a:ext cx="748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4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068899" y="6079862"/>
            <a:ext cx="7403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can use Random Forest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model to predict future </a:t>
            </a:r>
            <a:r>
              <a:rPr lang="en-US" sz="200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hot spots </a:t>
            </a:r>
            <a:endParaRPr lang="en-US" sz="2000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73746" y="29058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What would we have done if we had more time?</a:t>
            </a:r>
            <a:endParaRPr lang="en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288586" y="1054081"/>
            <a:ext cx="4248725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Stochastic Simulation:</a:t>
            </a:r>
            <a:b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</a:rPr>
              <a:t>We could have used the </a:t>
            </a:r>
            <a:r>
              <a:rPr lang="en-US" dirty="0">
                <a:solidFill>
                  <a:schemeClr val="tx1"/>
                </a:solidFill>
              </a:rPr>
              <a:t>model would be to do a </a:t>
            </a:r>
            <a:r>
              <a:rPr lang="en-US" dirty="0" smtClean="0">
                <a:solidFill>
                  <a:schemeClr val="tx1"/>
                </a:solidFill>
              </a:rPr>
              <a:t>Monte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arlo </a:t>
            </a:r>
            <a:r>
              <a:rPr lang="en-US" dirty="0">
                <a:solidFill>
                  <a:schemeClr val="tx1"/>
                </a:solidFill>
              </a:rPr>
              <a:t>simulation of taxis driving around the city, and then </a:t>
            </a:r>
            <a:r>
              <a:rPr lang="en-US" dirty="0" smtClean="0">
                <a:solidFill>
                  <a:schemeClr val="tx1"/>
                </a:solidFill>
              </a:rPr>
              <a:t>we could </a:t>
            </a:r>
            <a:r>
              <a:rPr lang="en-US" dirty="0">
                <a:solidFill>
                  <a:schemeClr val="tx1"/>
                </a:solidFill>
              </a:rPr>
              <a:t>see if </a:t>
            </a:r>
            <a:r>
              <a:rPr lang="en-US" dirty="0" smtClean="0">
                <a:solidFill>
                  <a:schemeClr val="tx1"/>
                </a:solidFill>
              </a:rPr>
              <a:t>our virtual </a:t>
            </a:r>
            <a:r>
              <a:rPr lang="en-US" dirty="0">
                <a:solidFill>
                  <a:schemeClr val="tx1"/>
                </a:solidFill>
              </a:rPr>
              <a:t>taxi can get or not get the fares. </a:t>
            </a:r>
          </a:p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Routes:</a:t>
            </a:r>
            <a:b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could have optimized various routes to maximize profits.</a:t>
            </a:r>
          </a:p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Datasets:</a:t>
            </a:r>
            <a:b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could have used other datasets such as Green Taxi and Uber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even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weather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data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to compare and find competitive strategies.</a:t>
            </a:r>
            <a:endParaRPr lang="en" dirty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499"/>
          <p:cNvSpPr/>
          <p:nvPr/>
        </p:nvSpPr>
        <p:spPr>
          <a:xfrm>
            <a:off x="5168011" y="1366816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00"/>
          <p:cNvSpPr/>
          <p:nvPr/>
        </p:nvSpPr>
        <p:spPr>
          <a:xfrm>
            <a:off x="6946921" y="1366816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501"/>
          <p:cNvSpPr/>
          <p:nvPr/>
        </p:nvSpPr>
        <p:spPr>
          <a:xfrm>
            <a:off x="6943506" y="3953350"/>
            <a:ext cx="1595999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502"/>
          <p:cNvGrpSpPr/>
          <p:nvPr/>
        </p:nvGrpSpPr>
        <p:grpSpPr>
          <a:xfrm>
            <a:off x="7013735" y="5241800"/>
            <a:ext cx="1472503" cy="840083"/>
            <a:chOff x="3364375" y="1748975"/>
            <a:chExt cx="1509640" cy="646019"/>
          </a:xfrm>
        </p:grpSpPr>
        <p:grpSp>
          <p:nvGrpSpPr>
            <p:cNvPr id="10" name="Shape 503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14" name="Shape 504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Shape 505"/>
              <p:cNvSpPr/>
              <p:nvPr/>
            </p:nvSpPr>
            <p:spPr>
              <a:xfrm>
                <a:off x="4017757" y="2263894"/>
                <a:ext cx="1620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Shape 506"/>
              <p:cNvSpPr/>
              <p:nvPr/>
            </p:nvSpPr>
            <p:spPr>
              <a:xfrm>
                <a:off x="3723587" y="2263884"/>
                <a:ext cx="1287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475" y="0"/>
                    </a:moveTo>
                    <a:lnTo>
                      <a:pt x="68772" y="325"/>
                    </a:lnTo>
                    <a:lnTo>
                      <a:pt x="73986" y="1219"/>
                    </a:lnTo>
                    <a:lnTo>
                      <a:pt x="79117" y="2439"/>
                    </a:lnTo>
                    <a:lnTo>
                      <a:pt x="84000" y="4227"/>
                    </a:lnTo>
                    <a:lnTo>
                      <a:pt x="88882" y="6422"/>
                    </a:lnTo>
                    <a:lnTo>
                      <a:pt x="93517" y="8943"/>
                    </a:lnTo>
                    <a:lnTo>
                      <a:pt x="97903" y="11788"/>
                    </a:lnTo>
                    <a:lnTo>
                      <a:pt x="102124" y="14959"/>
                    </a:lnTo>
                    <a:lnTo>
                      <a:pt x="97075" y="20243"/>
                    </a:lnTo>
                    <a:lnTo>
                      <a:pt x="91862" y="25528"/>
                    </a:lnTo>
                    <a:lnTo>
                      <a:pt x="86565" y="30650"/>
                    </a:lnTo>
                    <a:lnTo>
                      <a:pt x="82924" y="28617"/>
                    </a:lnTo>
                    <a:lnTo>
                      <a:pt x="79117" y="26747"/>
                    </a:lnTo>
                    <a:lnTo>
                      <a:pt x="75144" y="25040"/>
                    </a:lnTo>
                    <a:lnTo>
                      <a:pt x="71172" y="23658"/>
                    </a:lnTo>
                    <a:lnTo>
                      <a:pt x="67034" y="22682"/>
                    </a:lnTo>
                    <a:lnTo>
                      <a:pt x="62979" y="22113"/>
                    </a:lnTo>
                    <a:lnTo>
                      <a:pt x="58758" y="22113"/>
                    </a:lnTo>
                    <a:lnTo>
                      <a:pt x="54537" y="22601"/>
                    </a:lnTo>
                    <a:lnTo>
                      <a:pt x="50317" y="23739"/>
                    </a:lnTo>
                    <a:lnTo>
                      <a:pt x="46427" y="25121"/>
                    </a:lnTo>
                    <a:lnTo>
                      <a:pt x="42703" y="26910"/>
                    </a:lnTo>
                    <a:lnTo>
                      <a:pt x="39310" y="29024"/>
                    </a:lnTo>
                    <a:lnTo>
                      <a:pt x="36082" y="31626"/>
                    </a:lnTo>
                    <a:lnTo>
                      <a:pt x="33186" y="34471"/>
                    </a:lnTo>
                    <a:lnTo>
                      <a:pt x="30620" y="37642"/>
                    </a:lnTo>
                    <a:lnTo>
                      <a:pt x="28468" y="41056"/>
                    </a:lnTo>
                    <a:lnTo>
                      <a:pt x="26648" y="44634"/>
                    </a:lnTo>
                    <a:lnTo>
                      <a:pt x="25075" y="48373"/>
                    </a:lnTo>
                    <a:lnTo>
                      <a:pt x="24000" y="52195"/>
                    </a:lnTo>
                    <a:lnTo>
                      <a:pt x="23337" y="56260"/>
                    </a:lnTo>
                    <a:lnTo>
                      <a:pt x="23172" y="60243"/>
                    </a:lnTo>
                    <a:lnTo>
                      <a:pt x="23420" y="64308"/>
                    </a:lnTo>
                    <a:lnTo>
                      <a:pt x="24165" y="68211"/>
                    </a:lnTo>
                    <a:lnTo>
                      <a:pt x="25324" y="72113"/>
                    </a:lnTo>
                    <a:lnTo>
                      <a:pt x="26731" y="75772"/>
                    </a:lnTo>
                    <a:lnTo>
                      <a:pt x="28551" y="79268"/>
                    </a:lnTo>
                    <a:lnTo>
                      <a:pt x="30703" y="82520"/>
                    </a:lnTo>
                    <a:lnTo>
                      <a:pt x="33186" y="85447"/>
                    </a:lnTo>
                    <a:lnTo>
                      <a:pt x="36000" y="88130"/>
                    </a:lnTo>
                    <a:lnTo>
                      <a:pt x="39062" y="90569"/>
                    </a:lnTo>
                    <a:lnTo>
                      <a:pt x="42289" y="92601"/>
                    </a:lnTo>
                    <a:lnTo>
                      <a:pt x="45765" y="94390"/>
                    </a:lnTo>
                    <a:lnTo>
                      <a:pt x="49406" y="95853"/>
                    </a:lnTo>
                    <a:lnTo>
                      <a:pt x="53296" y="96910"/>
                    </a:lnTo>
                    <a:lnTo>
                      <a:pt x="57103" y="97560"/>
                    </a:lnTo>
                    <a:lnTo>
                      <a:pt x="60993" y="97886"/>
                    </a:lnTo>
                    <a:lnTo>
                      <a:pt x="64965" y="97804"/>
                    </a:lnTo>
                    <a:lnTo>
                      <a:pt x="68772" y="97398"/>
                    </a:lnTo>
                    <a:lnTo>
                      <a:pt x="72744" y="96341"/>
                    </a:lnTo>
                    <a:lnTo>
                      <a:pt x="76468" y="95040"/>
                    </a:lnTo>
                    <a:lnTo>
                      <a:pt x="79696" y="93577"/>
                    </a:lnTo>
                    <a:lnTo>
                      <a:pt x="82675" y="91869"/>
                    </a:lnTo>
                    <a:lnTo>
                      <a:pt x="85489" y="89756"/>
                    </a:lnTo>
                    <a:lnTo>
                      <a:pt x="87972" y="87317"/>
                    </a:lnTo>
                    <a:lnTo>
                      <a:pt x="90124" y="84634"/>
                    </a:lnTo>
                    <a:lnTo>
                      <a:pt x="92110" y="81788"/>
                    </a:lnTo>
                    <a:lnTo>
                      <a:pt x="93848" y="78780"/>
                    </a:lnTo>
                    <a:lnTo>
                      <a:pt x="95172" y="75609"/>
                    </a:lnTo>
                    <a:lnTo>
                      <a:pt x="96331" y="72357"/>
                    </a:lnTo>
                    <a:lnTo>
                      <a:pt x="78703" y="72113"/>
                    </a:lnTo>
                    <a:lnTo>
                      <a:pt x="61241" y="71869"/>
                    </a:lnTo>
                    <a:lnTo>
                      <a:pt x="61241" y="51463"/>
                    </a:lnTo>
                    <a:lnTo>
                      <a:pt x="90455" y="51463"/>
                    </a:lnTo>
                    <a:lnTo>
                      <a:pt x="119751" y="51544"/>
                    </a:lnTo>
                    <a:lnTo>
                      <a:pt x="120000" y="56097"/>
                    </a:lnTo>
                    <a:lnTo>
                      <a:pt x="120000" y="60813"/>
                    </a:lnTo>
                    <a:lnTo>
                      <a:pt x="119834" y="65365"/>
                    </a:lnTo>
                    <a:lnTo>
                      <a:pt x="119337" y="70000"/>
                    </a:lnTo>
                    <a:lnTo>
                      <a:pt x="118675" y="74552"/>
                    </a:lnTo>
                    <a:lnTo>
                      <a:pt x="117600" y="79024"/>
                    </a:lnTo>
                    <a:lnTo>
                      <a:pt x="116275" y="83414"/>
                    </a:lnTo>
                    <a:lnTo>
                      <a:pt x="114620" y="87723"/>
                    </a:lnTo>
                    <a:lnTo>
                      <a:pt x="112634" y="91788"/>
                    </a:lnTo>
                    <a:lnTo>
                      <a:pt x="110151" y="95853"/>
                    </a:lnTo>
                    <a:lnTo>
                      <a:pt x="107337" y="99593"/>
                    </a:lnTo>
                    <a:lnTo>
                      <a:pt x="104110" y="103170"/>
                    </a:lnTo>
                    <a:lnTo>
                      <a:pt x="100634" y="106504"/>
                    </a:lnTo>
                    <a:lnTo>
                      <a:pt x="96827" y="109430"/>
                    </a:lnTo>
                    <a:lnTo>
                      <a:pt x="92772" y="112032"/>
                    </a:lnTo>
                    <a:lnTo>
                      <a:pt x="88634" y="114146"/>
                    </a:lnTo>
                    <a:lnTo>
                      <a:pt x="84165" y="116016"/>
                    </a:lnTo>
                    <a:lnTo>
                      <a:pt x="79531" y="117560"/>
                    </a:lnTo>
                    <a:lnTo>
                      <a:pt x="74813" y="118699"/>
                    </a:lnTo>
                    <a:lnTo>
                      <a:pt x="70096" y="119512"/>
                    </a:lnTo>
                    <a:lnTo>
                      <a:pt x="65213" y="119918"/>
                    </a:lnTo>
                    <a:lnTo>
                      <a:pt x="60413" y="120000"/>
                    </a:lnTo>
                    <a:lnTo>
                      <a:pt x="55448" y="119756"/>
                    </a:lnTo>
                    <a:lnTo>
                      <a:pt x="50731" y="119105"/>
                    </a:lnTo>
                    <a:lnTo>
                      <a:pt x="45931" y="118130"/>
                    </a:lnTo>
                    <a:lnTo>
                      <a:pt x="41296" y="116747"/>
                    </a:lnTo>
                    <a:lnTo>
                      <a:pt x="36165" y="114878"/>
                    </a:lnTo>
                    <a:lnTo>
                      <a:pt x="31365" y="112601"/>
                    </a:lnTo>
                    <a:lnTo>
                      <a:pt x="26813" y="109674"/>
                    </a:lnTo>
                    <a:lnTo>
                      <a:pt x="22427" y="106585"/>
                    </a:lnTo>
                    <a:lnTo>
                      <a:pt x="18372" y="103008"/>
                    </a:lnTo>
                    <a:lnTo>
                      <a:pt x="14731" y="99024"/>
                    </a:lnTo>
                    <a:lnTo>
                      <a:pt x="11337" y="94959"/>
                    </a:lnTo>
                    <a:lnTo>
                      <a:pt x="8441" y="90487"/>
                    </a:lnTo>
                    <a:lnTo>
                      <a:pt x="5875" y="85853"/>
                    </a:lnTo>
                    <a:lnTo>
                      <a:pt x="3724" y="80894"/>
                    </a:lnTo>
                    <a:lnTo>
                      <a:pt x="2068" y="75934"/>
                    </a:lnTo>
                    <a:lnTo>
                      <a:pt x="827" y="70731"/>
                    </a:lnTo>
                    <a:lnTo>
                      <a:pt x="248" y="65447"/>
                    </a:lnTo>
                    <a:lnTo>
                      <a:pt x="0" y="60081"/>
                    </a:lnTo>
                    <a:lnTo>
                      <a:pt x="165" y="54634"/>
                    </a:lnTo>
                    <a:lnTo>
                      <a:pt x="744" y="49349"/>
                    </a:lnTo>
                    <a:lnTo>
                      <a:pt x="1986" y="44065"/>
                    </a:lnTo>
                    <a:lnTo>
                      <a:pt x="3558" y="38943"/>
                    </a:lnTo>
                    <a:lnTo>
                      <a:pt x="5793" y="34065"/>
                    </a:lnTo>
                    <a:lnTo>
                      <a:pt x="8441" y="29268"/>
                    </a:lnTo>
                    <a:lnTo>
                      <a:pt x="11420" y="24796"/>
                    </a:lnTo>
                    <a:lnTo>
                      <a:pt x="14896" y="20650"/>
                    </a:lnTo>
                    <a:lnTo>
                      <a:pt x="18703" y="16747"/>
                    </a:lnTo>
                    <a:lnTo>
                      <a:pt x="22758" y="13170"/>
                    </a:lnTo>
                    <a:lnTo>
                      <a:pt x="27227" y="10000"/>
                    </a:lnTo>
                    <a:lnTo>
                      <a:pt x="31944" y="7154"/>
                    </a:lnTo>
                    <a:lnTo>
                      <a:pt x="36744" y="4796"/>
                    </a:lnTo>
                    <a:lnTo>
                      <a:pt x="41875" y="2845"/>
                    </a:lnTo>
                    <a:lnTo>
                      <a:pt x="47172" y="1382"/>
                    </a:lnTo>
                    <a:lnTo>
                      <a:pt x="52551" y="487"/>
                    </a:lnTo>
                    <a:lnTo>
                      <a:pt x="58096" y="162"/>
                    </a:lnTo>
                    <a:lnTo>
                      <a:pt x="6347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" name="Shape 507"/>
            <p:cNvGrpSpPr/>
            <p:nvPr/>
          </p:nvGrpSpPr>
          <p:grpSpPr>
            <a:xfrm>
              <a:off x="3364375" y="1748975"/>
              <a:ext cx="1509640" cy="368246"/>
              <a:chOff x="3364375" y="1537225"/>
              <a:chExt cx="1509640" cy="368246"/>
            </a:xfrm>
          </p:grpSpPr>
          <p:sp>
            <p:nvSpPr>
              <p:cNvPr id="12" name="Shape 508"/>
              <p:cNvSpPr txBox="1"/>
              <p:nvPr/>
            </p:nvSpPr>
            <p:spPr>
              <a:xfrm>
                <a:off x="3364415" y="1774371"/>
                <a:ext cx="15096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cz211@georgetown.edu</a:t>
                </a:r>
              </a:p>
            </p:txBody>
          </p:sp>
          <p:sp>
            <p:nvSpPr>
              <p:cNvPr id="13" name="Shape 509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Chong Zhang</a:t>
                </a:r>
              </a:p>
            </p:txBody>
          </p:sp>
        </p:grpSp>
      </p:grpSp>
      <p:sp>
        <p:nvSpPr>
          <p:cNvPr id="17" name="Shape 510"/>
          <p:cNvSpPr/>
          <p:nvPr/>
        </p:nvSpPr>
        <p:spPr>
          <a:xfrm>
            <a:off x="5168011" y="3953357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" name="Shape 511"/>
          <p:cNvGrpSpPr/>
          <p:nvPr/>
        </p:nvGrpSpPr>
        <p:grpSpPr>
          <a:xfrm>
            <a:off x="5167925" y="5241807"/>
            <a:ext cx="1595949" cy="840070"/>
            <a:chOff x="3285461" y="1748975"/>
            <a:chExt cx="1636200" cy="646009"/>
          </a:xfrm>
        </p:grpSpPr>
        <p:grpSp>
          <p:nvGrpSpPr>
            <p:cNvPr id="19" name="Shape 512"/>
            <p:cNvGrpSpPr/>
            <p:nvPr/>
          </p:nvGrpSpPr>
          <p:grpSpPr>
            <a:xfrm>
              <a:off x="3723587" y="2263882"/>
              <a:ext cx="760125" cy="131101"/>
              <a:chOff x="3723587" y="2263882"/>
              <a:chExt cx="760125" cy="131101"/>
            </a:xfrm>
          </p:grpSpPr>
          <p:sp>
            <p:nvSpPr>
              <p:cNvPr id="23" name="Shape 513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4" name="Shape 514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25" name="Shape 515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Shape 516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20" name="Shape 517"/>
            <p:cNvGrpSpPr/>
            <p:nvPr/>
          </p:nvGrpSpPr>
          <p:grpSpPr>
            <a:xfrm>
              <a:off x="3285461" y="1748975"/>
              <a:ext cx="1636200" cy="368241"/>
              <a:chOff x="3285461" y="1537225"/>
              <a:chExt cx="1636200" cy="368241"/>
            </a:xfrm>
          </p:grpSpPr>
          <p:sp>
            <p:nvSpPr>
              <p:cNvPr id="21" name="Shape 518"/>
              <p:cNvSpPr txBox="1"/>
              <p:nvPr/>
            </p:nvSpPr>
            <p:spPr>
              <a:xfrm>
                <a:off x="3285461" y="1774366"/>
                <a:ext cx="16362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mc2153@georgetown.edu</a:t>
                </a:r>
              </a:p>
            </p:txBody>
          </p:sp>
          <p:sp>
            <p:nvSpPr>
              <p:cNvPr id="22" name="Shape 519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Michael Chon</a:t>
                </a:r>
              </a:p>
            </p:txBody>
          </p:sp>
        </p:grpSp>
      </p:grpSp>
      <p:sp>
        <p:nvSpPr>
          <p:cNvPr id="27" name="Shape 520"/>
          <p:cNvSpPr/>
          <p:nvPr/>
        </p:nvSpPr>
        <p:spPr>
          <a:xfrm>
            <a:off x="5168000" y="1366819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21"/>
          <p:cNvSpPr/>
          <p:nvPr/>
        </p:nvSpPr>
        <p:spPr>
          <a:xfrm>
            <a:off x="6943975" y="1366819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2"/>
          <p:cNvSpPr/>
          <p:nvPr/>
        </p:nvSpPr>
        <p:spPr>
          <a:xfrm>
            <a:off x="6944444" y="3953352"/>
            <a:ext cx="1595999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523"/>
          <p:cNvSpPr/>
          <p:nvPr/>
        </p:nvSpPr>
        <p:spPr>
          <a:xfrm>
            <a:off x="5168000" y="3953352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" name="Shape 525"/>
          <p:cNvGrpSpPr/>
          <p:nvPr/>
        </p:nvGrpSpPr>
        <p:grpSpPr>
          <a:xfrm>
            <a:off x="7017149" y="2655266"/>
            <a:ext cx="1518990" cy="840070"/>
            <a:chOff x="3364374" y="1748975"/>
            <a:chExt cx="1557300" cy="646009"/>
          </a:xfrm>
        </p:grpSpPr>
        <p:grpSp>
          <p:nvGrpSpPr>
            <p:cNvPr id="32" name="Shape 526"/>
            <p:cNvGrpSpPr/>
            <p:nvPr/>
          </p:nvGrpSpPr>
          <p:grpSpPr>
            <a:xfrm>
              <a:off x="3645465" y="2263882"/>
              <a:ext cx="838246" cy="131101"/>
              <a:chOff x="3645465" y="2263882"/>
              <a:chExt cx="838246" cy="131101"/>
            </a:xfrm>
          </p:grpSpPr>
          <p:sp>
            <p:nvSpPr>
              <p:cNvPr id="36" name="Shape 527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7" name="Shape 528"/>
              <p:cNvGrpSpPr/>
              <p:nvPr/>
            </p:nvGrpSpPr>
            <p:grpSpPr>
              <a:xfrm>
                <a:off x="3645465" y="2263884"/>
                <a:ext cx="285181" cy="131100"/>
                <a:chOff x="3392203" y="2711226"/>
                <a:chExt cx="285181" cy="131100"/>
              </a:xfrm>
            </p:grpSpPr>
            <p:sp>
              <p:nvSpPr>
                <p:cNvPr id="38" name="Shape 529"/>
                <p:cNvSpPr/>
                <p:nvPr/>
              </p:nvSpPr>
              <p:spPr>
                <a:xfrm>
                  <a:off x="3392203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" name="Shape 530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33" name="Shape 531"/>
            <p:cNvGrpSpPr/>
            <p:nvPr/>
          </p:nvGrpSpPr>
          <p:grpSpPr>
            <a:xfrm>
              <a:off x="3364374" y="1748975"/>
              <a:ext cx="1557300" cy="368246"/>
              <a:chOff x="3364374" y="1537225"/>
              <a:chExt cx="1557300" cy="368246"/>
            </a:xfrm>
          </p:grpSpPr>
          <p:sp>
            <p:nvSpPr>
              <p:cNvPr id="34" name="Shape 532"/>
              <p:cNvSpPr txBox="1"/>
              <p:nvPr/>
            </p:nvSpPr>
            <p:spPr>
              <a:xfrm>
                <a:off x="3364374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yc704@georgetown.edu</a:t>
                </a:r>
              </a:p>
            </p:txBody>
          </p:sp>
          <p:sp>
            <p:nvSpPr>
              <p:cNvPr id="35" name="Shape 533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Yuan-Yao Chang</a:t>
                </a:r>
              </a:p>
            </p:txBody>
          </p:sp>
        </p:grpSp>
      </p:grpSp>
      <p:grpSp>
        <p:nvGrpSpPr>
          <p:cNvPr id="40" name="Shape 534"/>
          <p:cNvGrpSpPr/>
          <p:nvPr/>
        </p:nvGrpSpPr>
        <p:grpSpPr>
          <a:xfrm>
            <a:off x="5244900" y="2655266"/>
            <a:ext cx="1518990" cy="840083"/>
            <a:chOff x="3364377" y="1748975"/>
            <a:chExt cx="1557300" cy="646019"/>
          </a:xfrm>
        </p:grpSpPr>
        <p:grpSp>
          <p:nvGrpSpPr>
            <p:cNvPr id="41" name="Shape 535"/>
            <p:cNvGrpSpPr/>
            <p:nvPr/>
          </p:nvGrpSpPr>
          <p:grpSpPr>
            <a:xfrm>
              <a:off x="3364377" y="1748975"/>
              <a:ext cx="1557300" cy="368246"/>
              <a:chOff x="3364377" y="1537225"/>
              <a:chExt cx="1557300" cy="368246"/>
            </a:xfrm>
          </p:grpSpPr>
          <p:sp>
            <p:nvSpPr>
              <p:cNvPr id="48" name="Shape 536"/>
              <p:cNvSpPr txBox="1"/>
              <p:nvPr/>
            </p:nvSpPr>
            <p:spPr>
              <a:xfrm>
                <a:off x="3364377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zc104@georgetown.edu</a:t>
                </a:r>
              </a:p>
            </p:txBody>
          </p:sp>
          <p:sp>
            <p:nvSpPr>
              <p:cNvPr id="49" name="Shape 537"/>
              <p:cNvSpPr txBox="1"/>
              <p:nvPr/>
            </p:nvSpPr>
            <p:spPr>
              <a:xfrm>
                <a:off x="3403692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Zheng Chai</a:t>
                </a:r>
              </a:p>
            </p:txBody>
          </p:sp>
        </p:grpSp>
        <p:grpSp>
          <p:nvGrpSpPr>
            <p:cNvPr id="42" name="Shape 538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43" name="Shape 539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" name="Shape 540"/>
              <p:cNvSpPr/>
              <p:nvPr/>
            </p:nvSpPr>
            <p:spPr>
              <a:xfrm>
                <a:off x="4095879" y="2263894"/>
                <a:ext cx="1620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5" name="Shape 541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46" name="Shape 542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" name="Shape 543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50" name="Shape 545"/>
          <p:cNvSpPr/>
          <p:nvPr/>
        </p:nvSpPr>
        <p:spPr>
          <a:xfrm>
            <a:off x="5958407" y="5915668"/>
            <a:ext cx="1581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Shape 546"/>
          <p:cNvSpPr/>
          <p:nvPr/>
        </p:nvSpPr>
        <p:spPr>
          <a:xfrm>
            <a:off x="7651045" y="3320601"/>
            <a:ext cx="1581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Shape 547" descr="Screen Shot 2017-04-26 at 6.10.1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934" y="1431360"/>
            <a:ext cx="1091924" cy="1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025" y="4021198"/>
            <a:ext cx="1091925" cy="10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387" y="4283664"/>
            <a:ext cx="1215000" cy="56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5587" y="1496098"/>
            <a:ext cx="969025" cy="9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28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194" y="3916682"/>
            <a:ext cx="7790670" cy="13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35761" y="432699"/>
            <a:ext cx="8520600" cy="5806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The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>
                <a:latin typeface="+mj-lt"/>
                <a:ea typeface="Roboto Slab"/>
                <a:cs typeface="Roboto Slab"/>
                <a:sym typeface="Roboto Slab"/>
              </a:rPr>
              <a:t>D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ataset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35761" y="1186941"/>
            <a:ext cx="8497537" cy="263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Where? </a:t>
            </a:r>
            <a:r>
              <a:rPr lang="mr-IN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u="sng" dirty="0" smtClean="0">
                <a:solidFill>
                  <a:schemeClr val="tx1"/>
                </a:solidFill>
                <a:latin typeface="+mj-lt"/>
                <a:hlinkClick r:id="rId4"/>
              </a:rPr>
              <a:t>https://s3.amazonaws.com/nyc-tlc/trip+data</a:t>
            </a:r>
            <a:endParaRPr lang="en-US" u="sng" dirty="0" smtClean="0">
              <a:solidFill>
                <a:schemeClr val="tx1"/>
              </a:solidFill>
              <a:latin typeface="+mj-lt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Format? </a:t>
            </a:r>
            <a:r>
              <a:rPr lang="mr-IN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 csv (comma separated value) 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Size? </a:t>
            </a:r>
            <a:r>
              <a:rPr lang="mr-IN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Approximately 2GB per csv and used 12 csv files  </a:t>
            </a: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Attributes? </a:t>
            </a:r>
            <a:r>
              <a:rPr lang="mr-IN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19 columns 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“distance,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pickup_longitude,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pickup_latitude,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dropoff_longitude,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dropoff_latitude,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tpep_pickup_date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mta_tax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” and etc.</a:t>
            </a:r>
            <a:endParaRPr lang="en-US" dirty="0" smtClean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Rows? </a:t>
            </a:r>
            <a:r>
              <a:rPr lang="mr-I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Approximately 12 million rows per 1 csv file</a:t>
            </a: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Each row represents one single trip made by a NYC yellow cab</a:t>
            </a:r>
            <a:endParaRPr lang="en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83101" y="239303"/>
            <a:ext cx="2668988" cy="61700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b="1" dirty="0">
                <a:latin typeface="+mj-lt"/>
                <a:ea typeface="Roboto Slab"/>
                <a:cs typeface="Roboto Slab"/>
                <a:sym typeface="Roboto Slab"/>
              </a:rPr>
              <a:t>Data Cleaning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65761" y="856307"/>
            <a:ext cx="3947157" cy="1856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Deleted: 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Store_and_fwd_flag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, VendorID, etc.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E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rrors: 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-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the 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total_fare_amount is less than $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2.50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-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pickup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and dropoff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latitude 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and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longitude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is the same</a:t>
            </a:r>
            <a:endParaRPr lang="en" sz="15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483101" y="2963435"/>
            <a:ext cx="3009903" cy="736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New Attributes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65761" y="3593409"/>
            <a:ext cx="3947160" cy="2681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31800" lvl="0" indent="-28575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Fare_group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$2.50 - $5 =&gt;1 , $5 - $10 =&gt;2, $15 - $20 =&gt; 3,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.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.</a:t>
            </a:r>
          </a:p>
          <a:p>
            <a:pPr marL="43180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Tip_group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$0 - $1 =&gt;1, $1 - $2 =&gt;2, 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$2 - $3 =&gt;3, …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&gt;$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20, invalid</a:t>
            </a:r>
          </a:p>
          <a:p>
            <a:pPr marL="431800" lvl="0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if_weekday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Weekday or Weekend</a:t>
            </a:r>
          </a:p>
        </p:txBody>
      </p:sp>
      <p:pic>
        <p:nvPicPr>
          <p:cNvPr id="271" name="Shape 271" descr="Screen Shot 2017-04-26 at 4.03.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489" y="4684363"/>
            <a:ext cx="1966391" cy="79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7-04-26 at 4.03.5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489" y="3835467"/>
            <a:ext cx="4557191" cy="8348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09967" y="333087"/>
            <a:ext cx="238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Methods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Shape 268"/>
          <p:cNvSpPr txBox="1">
            <a:spLocks/>
          </p:cNvSpPr>
          <p:nvPr/>
        </p:nvSpPr>
        <p:spPr>
          <a:xfrm>
            <a:off x="4696732" y="856307"/>
            <a:ext cx="4049368" cy="2114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Spark, SparkSQL, Python, AWS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Cluster size: 1 master 2 cores 4 tasks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Time Spent Data Preparation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Locally:  9 hours for the data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AWS: </a:t>
            </a:r>
            <a:r>
              <a:rPr lang="en-US" altLang="zh-TW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hours for the data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Time Spent Analyzing: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Locally: </a:t>
            </a:r>
            <a:r>
              <a:rPr lang="en-US" altLang="zh-TW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4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hours </a:t>
            </a:r>
            <a:endParaRPr lang="en-US" sz="15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8729" y="3070189"/>
            <a:ext cx="3624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smtClean="0">
                <a:solidFill>
                  <a:srgbClr val="FFFFFF"/>
                </a:solidFill>
                <a:ea typeface="Roboto Slab"/>
                <a:cs typeface="Roboto Slab"/>
                <a:sym typeface="Roboto Slab"/>
              </a:rPr>
              <a:t>The cleaned dataset</a:t>
            </a:r>
            <a:endParaRPr lang="en" sz="2800" b="1" dirty="0">
              <a:solidFill>
                <a:srgbClr val="FFFFFF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24229" y="229560"/>
            <a:ext cx="8520600" cy="5806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Goals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2698" y="822042"/>
            <a:ext cx="8497537" cy="2275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are the best hours for NYC yellow cab drivers to pick up customers?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Which months are profitable for NYC yellow cab drivers?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are the top five pick-up locations?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time/day does tips/pick-ups occur the most?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229" y="3097883"/>
            <a:ext cx="3182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Literature Review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635" y="3731626"/>
            <a:ext cx="852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“How does taxi driver behavior impact their profits? Discerning the real driving from large scale GPS traces?” </a:t>
            </a: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 err="1">
                <a:solidFill>
                  <a:schemeClr val="tx1"/>
                </a:solidFill>
              </a:rPr>
              <a:t>Teerayut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Horanont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Thananut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Phiboonbanakit</a:t>
            </a:r>
            <a:r>
              <a:rPr lang="en-US" sz="1800" dirty="0">
                <a:solidFill>
                  <a:schemeClr val="tx1"/>
                </a:solidFill>
              </a:rPr>
              <a:t> from </a:t>
            </a:r>
            <a:r>
              <a:rPr lang="en-US" sz="1800" dirty="0" err="1">
                <a:solidFill>
                  <a:schemeClr val="tx1"/>
                </a:solidFill>
              </a:rPr>
              <a:t>Sirindhorn</a:t>
            </a:r>
            <a:r>
              <a:rPr lang="en-US" sz="1800" dirty="0">
                <a:solidFill>
                  <a:schemeClr val="tx1"/>
                </a:solidFill>
              </a:rPr>
              <a:t> International </a:t>
            </a:r>
            <a:r>
              <a:rPr lang="en-US" sz="1800" dirty="0" smtClean="0">
                <a:solidFill>
                  <a:schemeClr val="tx1"/>
                </a:solidFill>
              </a:rPr>
              <a:t>Institute of Technology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 conclusion: </a:t>
            </a:r>
            <a:r>
              <a:rPr lang="en-US" altLang="zh-TW" sz="1800" dirty="0" smtClean="0">
                <a:solidFill>
                  <a:schemeClr val="tx1"/>
                </a:solidFill>
              </a:rPr>
              <a:t>“</a:t>
            </a: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highest chance to get </a:t>
            </a:r>
            <a:r>
              <a:rPr lang="en-US" sz="1800" dirty="0" smtClean="0">
                <a:solidFill>
                  <a:schemeClr val="tx1"/>
                </a:solidFill>
              </a:rPr>
              <a:t>customers is </a:t>
            </a:r>
            <a:r>
              <a:rPr lang="en-US" sz="1800" dirty="0">
                <a:solidFill>
                  <a:schemeClr val="tx1"/>
                </a:solidFill>
              </a:rPr>
              <a:t>in the weekday rush hours between 7am and </a:t>
            </a:r>
            <a:r>
              <a:rPr lang="en-US" sz="1800" dirty="0" smtClean="0">
                <a:solidFill>
                  <a:schemeClr val="tx1"/>
                </a:solidFill>
              </a:rPr>
              <a:t>10am and </a:t>
            </a:r>
            <a:r>
              <a:rPr lang="en-US" sz="1800" dirty="0">
                <a:solidFill>
                  <a:schemeClr val="tx1"/>
                </a:solidFill>
              </a:rPr>
              <a:t>at the midnight for the weekend. The </a:t>
            </a:r>
            <a:r>
              <a:rPr lang="en-US" sz="1800" dirty="0" smtClean="0">
                <a:solidFill>
                  <a:schemeClr val="tx1"/>
                </a:solidFill>
              </a:rPr>
              <a:t>increased profits </a:t>
            </a:r>
            <a:r>
              <a:rPr lang="en-US" sz="1800" dirty="0">
                <a:solidFill>
                  <a:schemeClr val="tx1"/>
                </a:solidFill>
              </a:rPr>
              <a:t>were mainly based on the distance. Finally, </a:t>
            </a:r>
            <a:r>
              <a:rPr lang="en-US" sz="1800" dirty="0" smtClean="0">
                <a:solidFill>
                  <a:schemeClr val="tx1"/>
                </a:solidFill>
              </a:rPr>
              <a:t>the hotspot </a:t>
            </a:r>
            <a:r>
              <a:rPr lang="en-US" sz="1800" dirty="0">
                <a:solidFill>
                  <a:schemeClr val="tx1"/>
                </a:solidFill>
              </a:rPr>
              <a:t>of taxicabs destinations can be observed at </a:t>
            </a:r>
            <a:r>
              <a:rPr lang="en-US" sz="1800" dirty="0" smtClean="0">
                <a:solidFill>
                  <a:schemeClr val="tx1"/>
                </a:solidFill>
              </a:rPr>
              <a:t>the interchange </a:t>
            </a:r>
            <a:r>
              <a:rPr lang="en-US" sz="1800" dirty="0">
                <a:solidFill>
                  <a:schemeClr val="tx1"/>
                </a:solidFill>
              </a:rPr>
              <a:t>of major public transportation. </a:t>
            </a:r>
            <a:r>
              <a:rPr lang="en-US" sz="1800" dirty="0" smtClean="0">
                <a:solidFill>
                  <a:schemeClr val="tx1"/>
                </a:solidFill>
              </a:rPr>
              <a:t>These results </a:t>
            </a:r>
            <a:r>
              <a:rPr lang="en-US" sz="1800" dirty="0">
                <a:solidFill>
                  <a:schemeClr val="tx1"/>
                </a:solidFill>
              </a:rPr>
              <a:t>uncover taxi driving behavior on one of </a:t>
            </a:r>
            <a:r>
              <a:rPr lang="en-US" sz="1800" dirty="0" smtClean="0">
                <a:solidFill>
                  <a:schemeClr val="tx1"/>
                </a:solidFill>
              </a:rPr>
              <a:t>the densest </a:t>
            </a:r>
            <a:r>
              <a:rPr lang="en-US" sz="1800" dirty="0">
                <a:solidFill>
                  <a:schemeClr val="tx1"/>
                </a:solidFill>
              </a:rPr>
              <a:t>network in Bangkok and yields great benefit </a:t>
            </a:r>
            <a:r>
              <a:rPr lang="en-US" sz="1800" dirty="0" smtClean="0">
                <a:solidFill>
                  <a:schemeClr val="tx1"/>
                </a:solidFill>
              </a:rPr>
              <a:t>for both </a:t>
            </a:r>
            <a:r>
              <a:rPr lang="en-US" sz="1800" dirty="0">
                <a:solidFill>
                  <a:schemeClr val="tx1"/>
                </a:solidFill>
              </a:rPr>
              <a:t>taxi drivers and passengers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r>
              <a:rPr lang="en-US" altLang="zh-TW" sz="1800" dirty="0" smtClean="0">
                <a:solidFill>
                  <a:schemeClr val="tx1"/>
                </a:solidFill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38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3509" r="5867" b="45262"/>
          <a:stretch/>
        </p:blipFill>
        <p:spPr>
          <a:xfrm>
            <a:off x="625989" y="1283400"/>
            <a:ext cx="3714635" cy="2328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3333" r="5868" b="46842"/>
          <a:stretch/>
        </p:blipFill>
        <p:spPr>
          <a:xfrm>
            <a:off x="4726361" y="1283400"/>
            <a:ext cx="3633382" cy="2322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4106" r="7746" b="46842"/>
          <a:stretch/>
        </p:blipFill>
        <p:spPr>
          <a:xfrm>
            <a:off x="625989" y="4080811"/>
            <a:ext cx="3714635" cy="256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4036" r="6548" b="45262"/>
          <a:stretch/>
        </p:blipFill>
        <p:spPr>
          <a:xfrm>
            <a:off x="4726361" y="4080811"/>
            <a:ext cx="3633382" cy="2567397"/>
          </a:xfrm>
          <a:prstGeom prst="rect">
            <a:avLst/>
          </a:prstGeom>
        </p:spPr>
      </p:pic>
      <p:sp>
        <p:nvSpPr>
          <p:cNvPr id="10" name="Shape 336"/>
          <p:cNvSpPr txBox="1">
            <a:spLocks/>
          </p:cNvSpPr>
          <p:nvPr/>
        </p:nvSpPr>
        <p:spPr>
          <a:xfrm>
            <a:off x="388726" y="3612031"/>
            <a:ext cx="6965113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Clr>
                <a:schemeClr val="dk2"/>
              </a:buClr>
              <a:buSzPct val="39285"/>
              <a:buFont typeface="Arial"/>
              <a:buNone/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Total Tip sum vs Fare sum</a:t>
            </a:r>
            <a:r>
              <a:rPr lang="en-US" sz="1800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by every 2-hour</a:t>
            </a:r>
            <a:endParaRPr lang="en" sz="1800" b="1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727" y="240526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Findings: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88727" y="817966"/>
            <a:ext cx="696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Total Tip frequency vs Pickup(fare) frequency</a:t>
            </a:r>
            <a:r>
              <a:rPr lang="en-US" sz="1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 by every 2-hour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48178" y="266052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Findings:</a:t>
            </a:r>
            <a:r>
              <a:rPr lang="en-US" dirty="0"/>
              <a:t/>
            </a:r>
            <a:br>
              <a:rPr lang="en-US" dirty="0"/>
            </a:br>
            <a:endParaRPr dirty="0">
              <a:latin typeface="+mj-lt"/>
            </a:endParaRPr>
          </a:p>
        </p:txBody>
      </p:sp>
      <p:sp>
        <p:nvSpPr>
          <p:cNvPr id="5" name="Shape 359"/>
          <p:cNvSpPr txBox="1">
            <a:spLocks/>
          </p:cNvSpPr>
          <p:nvPr/>
        </p:nvSpPr>
        <p:spPr>
          <a:xfrm>
            <a:off x="298052" y="932935"/>
            <a:ext cx="5476076" cy="3297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sz="1800" b="1" dirty="0" smtClean="0">
                <a:latin typeface="+mj-lt"/>
                <a:ea typeface="Roboto Slab"/>
                <a:cs typeface="Roboto Slab"/>
                <a:sym typeface="Roboto Slab"/>
              </a:rPr>
              <a:t>Total Tip vs </a:t>
            </a:r>
            <a:r>
              <a:rPr lang="en-US" sz="1800" b="1" dirty="0" smtClean="0">
                <a:latin typeface="+mj-lt"/>
                <a:ea typeface="Roboto Slab"/>
                <a:cs typeface="Roboto Slab"/>
                <a:sym typeface="Roboto Slab"/>
              </a:rPr>
              <a:t>Total f</a:t>
            </a:r>
            <a:r>
              <a:rPr lang="en" sz="1800" b="1" dirty="0" smtClean="0">
                <a:latin typeface="+mj-lt"/>
                <a:ea typeface="Roboto Slab"/>
                <a:cs typeface="Roboto Slab"/>
                <a:sym typeface="Roboto Slab"/>
              </a:rPr>
              <a:t>are </a:t>
            </a:r>
            <a:r>
              <a:rPr lang="en-US" sz="1800" b="1" dirty="0" smtClean="0">
                <a:latin typeface="+mj-lt"/>
                <a:ea typeface="Roboto Slab"/>
                <a:cs typeface="Roboto Slab"/>
                <a:sym typeface="Roboto Slab"/>
              </a:rPr>
              <a:t>frequency by each month</a:t>
            </a:r>
            <a:endParaRPr lang="en" sz="1800" b="1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endParaRPr lang="en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pPr>
              <a:buClr>
                <a:schemeClr val="dk2"/>
              </a:buClr>
              <a:buSzPct val="39285"/>
              <a:buFont typeface="Arial"/>
              <a:buNone/>
            </a:pPr>
            <a:endParaRPr lang="en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endParaRPr lang="en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1027" name="Picture 3" descr="ips_months_cou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8" y="1559958"/>
            <a:ext cx="3919106" cy="29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nths_cou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46" y="1559958"/>
            <a:ext cx="3919106" cy="29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48178" y="4787153"/>
            <a:ext cx="837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Sat and Sun, August is surprisingly low in terms of the number of pickups even though we assumed that summer is the busiest season for taxi drivers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Fri and Sat, April is extremely high in terms of the number of pickups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Thurs, March is relatively high in terms of the number of pickups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26207" y="116489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K-means clustering, 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K </a:t>
            </a: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= 5</a:t>
            </a:r>
          </a:p>
        </p:txBody>
      </p:sp>
      <p:pic>
        <p:nvPicPr>
          <p:cNvPr id="294" name="Shape 294" descr="5centroids_pick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13" y="4135902"/>
            <a:ext cx="3485490" cy="2606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5840908" y="3683902"/>
            <a:ext cx="13749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PICK-UP</a:t>
            </a:r>
          </a:p>
        </p:txBody>
      </p:sp>
      <p:pic>
        <p:nvPicPr>
          <p:cNvPr id="296" name="Shape 296" descr="5centroids_dropof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613" y="844996"/>
            <a:ext cx="3485490" cy="26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5697388" y="16316"/>
            <a:ext cx="2003100" cy="11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DROP-OFF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" y="1972824"/>
            <a:ext cx="3814879" cy="2861159"/>
          </a:xfrm>
          <a:prstGeom prst="rect">
            <a:avLst/>
          </a:prstGeom>
        </p:spPr>
      </p:pic>
      <p:sp>
        <p:nvSpPr>
          <p:cNvPr id="10" name="Shape 297"/>
          <p:cNvSpPr txBox="1"/>
          <p:nvPr/>
        </p:nvSpPr>
        <p:spPr>
          <a:xfrm>
            <a:off x="806738" y="1170416"/>
            <a:ext cx="3814879" cy="11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Further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cleaning (Not in NYC)</a:t>
            </a:r>
            <a:endParaRPr lang="en" sz="20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276597"/>
            <a:ext cx="42717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5 Centroids for Pick-up</a:t>
            </a:r>
          </a:p>
        </p:txBody>
      </p:sp>
      <p:pic>
        <p:nvPicPr>
          <p:cNvPr id="303" name="Shape 303" descr="kmea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25" y="1356966"/>
            <a:ext cx="379135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98975" y="779154"/>
            <a:ext cx="4384425" cy="2357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JFK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LGA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So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H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o</a:t>
            </a:r>
            <a:r>
              <a:rPr lang="en-US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in Downtown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Time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Square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in Midtown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Metropolitan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Museum</a:t>
            </a:r>
            <a:r>
              <a:rPr lang="en-US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in Uptown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3250042"/>
            <a:ext cx="42717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5 Centroids for Drop-off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6" name="Shape 306"/>
          <p:cNvSpPr txBox="1"/>
          <p:nvPr/>
        </p:nvSpPr>
        <p:spPr>
          <a:xfrm>
            <a:off x="198975" y="3795042"/>
            <a:ext cx="4616774" cy="2854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Cooper Hewitt Smithsonian Design Museum (5 Ave &amp; E 91st)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Bryant Park (42nd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 </a:t>
            </a: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&amp; 5th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</a:t>
            </a:r>
            <a:r>
              <a:rPr lang="en" dirty="0" err="1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ve</a:t>
            </a: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94b E Broadway (Near Chinatown)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Holiday Inn Express New York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around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JFK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Gorman Playground (3 blocks away from LGA)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7" name="Shape 312" descr="Kmeans_1-2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66" y="1533204"/>
            <a:ext cx="3833274" cy="38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685476" y="1533204"/>
            <a:ext cx="16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 = 1 to 20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3684" r="6321" b="45965"/>
          <a:stretch/>
        </p:blipFill>
        <p:spPr>
          <a:xfrm>
            <a:off x="4833021" y="689235"/>
            <a:ext cx="3689460" cy="2743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3862" r="6094" b="46139"/>
          <a:stretch/>
        </p:blipFill>
        <p:spPr>
          <a:xfrm>
            <a:off x="615276" y="735851"/>
            <a:ext cx="3536421" cy="2604342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x="3066443" y="1050539"/>
            <a:ext cx="182113" cy="2734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066444" y="2664568"/>
            <a:ext cx="182113" cy="273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7433530" y="1052693"/>
            <a:ext cx="182113" cy="2734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433529" y="2270699"/>
            <a:ext cx="182113" cy="273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91"/>
          <p:cNvSpPr txBox="1">
            <a:spLocks/>
          </p:cNvSpPr>
          <p:nvPr/>
        </p:nvSpPr>
        <p:spPr>
          <a:xfrm>
            <a:off x="264186" y="20484"/>
            <a:ext cx="8729687" cy="737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Friday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- 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most profitable day in </a:t>
            </a:r>
            <a:r>
              <a:rPr lang="en" b="1" smtClean="0">
                <a:latin typeface="+mj-lt"/>
                <a:ea typeface="Roboto Slab"/>
                <a:cs typeface="Roboto Slab"/>
                <a:sym typeface="Roboto Slab"/>
              </a:rPr>
              <a:t>a </a:t>
            </a:r>
            <a:r>
              <a:rPr lang="en" b="1" smtClean="0">
                <a:latin typeface="+mj-lt"/>
                <a:ea typeface="Roboto Slab"/>
                <a:cs typeface="Roboto Slab"/>
                <a:sym typeface="Roboto Slab"/>
              </a:rPr>
              <a:t>week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14" name="Shape 393" descr="www.GIFCreator.me_VJKKo9.gif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021" y="4147672"/>
            <a:ext cx="3689461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t="3509" r="6095" b="45265"/>
          <a:stretch/>
        </p:blipFill>
        <p:spPr>
          <a:xfrm>
            <a:off x="553413" y="4147672"/>
            <a:ext cx="3598284" cy="2468880"/>
          </a:xfrm>
          <a:prstGeom prst="rect">
            <a:avLst/>
          </a:prstGeom>
        </p:spPr>
      </p:pic>
      <p:sp>
        <p:nvSpPr>
          <p:cNvPr id="16" name="Shape 391"/>
          <p:cNvSpPr txBox="1">
            <a:spLocks/>
          </p:cNvSpPr>
          <p:nvPr/>
        </p:nvSpPr>
        <p:spPr>
          <a:xfrm>
            <a:off x="264187" y="3454845"/>
            <a:ext cx="8729687" cy="737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Top 5 pickup in </a:t>
            </a:r>
            <a:r>
              <a:rPr lang="en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Friday</a:t>
            </a:r>
            <a:r>
              <a:rPr lang="en-US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for July </a:t>
            </a:r>
            <a:r>
              <a:rPr lang="mr-IN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Dec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855</Words>
  <Application>Microsoft Macintosh PowerPoint</Application>
  <PresentationFormat>On-screen Show (4:3)</PresentationFormat>
  <Paragraphs>139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 MT Condensed Extra Bold</vt:lpstr>
      <vt:lpstr>Impact</vt:lpstr>
      <vt:lpstr>Open Sans</vt:lpstr>
      <vt:lpstr>Roboto Slab</vt:lpstr>
      <vt:lpstr>Source Sans Pro</vt:lpstr>
      <vt:lpstr>Wingdings</vt:lpstr>
      <vt:lpstr>Arial</vt:lpstr>
      <vt:lpstr>simple-dark-2</vt:lpstr>
      <vt:lpstr>NYC TAXI</vt:lpstr>
      <vt:lpstr>The Dataset</vt:lpstr>
      <vt:lpstr>Data Cleaning</vt:lpstr>
      <vt:lpstr>Goals</vt:lpstr>
      <vt:lpstr>PowerPoint Presentation</vt:lpstr>
      <vt:lpstr>Findings: </vt:lpstr>
      <vt:lpstr>K-means clustering, K = 5</vt:lpstr>
      <vt:lpstr>5 Centroids for Pick-up</vt:lpstr>
      <vt:lpstr>PowerPoint Presentation</vt:lpstr>
      <vt:lpstr>Heatmap on Friday</vt:lpstr>
      <vt:lpstr>Why Random Forest?</vt:lpstr>
      <vt:lpstr>Heat map on predicted Friday pick-up by every 4 hour </vt:lpstr>
      <vt:lpstr>PowerPoint Presentation</vt:lpstr>
      <vt:lpstr>What would we have done if we had more time?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</dc:title>
  <cp:lastModifiedBy>Microsoft Office User</cp:lastModifiedBy>
  <cp:revision>78</cp:revision>
  <cp:lastPrinted>2017-05-01T22:11:26Z</cp:lastPrinted>
  <dcterms:modified xsi:type="dcterms:W3CDTF">2017-05-01T23:39:39Z</dcterms:modified>
</cp:coreProperties>
</file>